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91" r:id="rId2"/>
    <p:sldId id="300" r:id="rId3"/>
    <p:sldId id="302" r:id="rId4"/>
    <p:sldId id="304" r:id="rId5"/>
    <p:sldId id="301" r:id="rId6"/>
    <p:sldId id="29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80E21D02-2BAE-4FC6-825A-C1EB297E5252}">
          <p14:sldIdLst>
            <p14:sldId id="291"/>
            <p14:sldId id="300"/>
            <p14:sldId id="302"/>
          </p14:sldIdLst>
        </p14:section>
        <p14:section name="Раздел без заголовка" id="{0B0A7454-81C7-4143-8CE1-DE966A23A8FF}">
          <p14:sldIdLst>
            <p14:sldId id="304"/>
            <p14:sldId id="301"/>
            <p14:sldId id="293"/>
          </p14:sldIdLst>
        </p14:section>
      </p14:sectionLst>
    </p:ex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F1F6"/>
    <a:srgbClr val="EEF1F7"/>
    <a:srgbClr val="9DA6B7"/>
    <a:srgbClr val="F8FAFF"/>
    <a:srgbClr val="B6C2D4"/>
    <a:srgbClr val="A8B3C1"/>
    <a:srgbClr val="9CAFCC"/>
    <a:srgbClr val="AEB9CA"/>
    <a:srgbClr val="A7B1BF"/>
    <a:srgbClr val="E0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4"/>
    <p:restoredTop sz="94695"/>
  </p:normalViewPr>
  <p:slideViewPr>
    <p:cSldViewPr snapToGrid="0">
      <p:cViewPr>
        <p:scale>
          <a:sx n="115" d="100"/>
          <a:sy n="115" d="100"/>
        </p:scale>
        <p:origin x="-372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39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0788" y="4740685"/>
            <a:ext cx="7210425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rgbClr val="EEF1F7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FD9049B-EFD3-BDD8-9B55-98585966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2B8C9CB1-9E60-3C45-57CC-BA06B93BF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3688B8CC-AE6F-5C00-8874-7332222F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FC6C2C-C3CE-1E0C-B440-00E25D643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7D80BEF8-A280-5E9B-AADB-637948F69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7FF7F7D-6465-9E1D-1C00-EB5F3F489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50"/>
            <a:ext cx="6158811" cy="4096432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9272F5-2C8E-479F-D2EC-5E1CEFD9C9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4151375"/>
            <a:ext cx="7208874" cy="589309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5600" y="3640215"/>
            <a:ext cx="6400800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:a16="http://schemas.microsoft.com/office/drawing/2014/main" xmlns="" id="{FDF8C9DF-3558-95EF-38EC-73B741C8FE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243" y="4740685"/>
            <a:ext cx="6425514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5282" y="3647658"/>
            <a:ext cx="8697191" cy="442829"/>
          </a:xfrm>
        </p:spPr>
        <p:txBody>
          <a:bodyPr anchor="t">
            <a:normAutofit/>
          </a:bodyPr>
          <a:lstStyle>
            <a:lvl1pPr algn="ctr">
              <a:defRPr sz="2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5282" y="4090488"/>
            <a:ext cx="8697191" cy="5453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3" name="Текст 15">
            <a:extLst>
              <a:ext uri="{FF2B5EF4-FFF2-40B4-BE49-F238E27FC236}">
                <a16:creationId xmlns:a16="http://schemas.microsoft.com/office/drawing/2014/main" xmlns="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:a16="http://schemas.microsoft.com/office/drawing/2014/main" xmlns="" id="{4013B92A-B096-2595-177C-C804C83D8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1562" y="4740685"/>
            <a:ext cx="7208873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003457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xmlns="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PKBO&amp;n=42457&amp;dst=100005" TargetMode="External"/><Relationship Id="rId2" Type="http://schemas.openxmlformats.org/officeDocument/2006/relationships/hyperlink" Target="https://login.consultant.ru/link/?req=doc&amp;base=LAW&amp;n=493443&amp;dst=10003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FB35767-270B-8BEF-D65E-25F2B158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DC76119-8D5E-CFE9-B4C9-DBA622E9B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282" y="2644478"/>
            <a:ext cx="8697191" cy="442829"/>
          </a:xfrm>
        </p:spPr>
        <p:txBody>
          <a:bodyPr>
            <a:normAutofit/>
          </a:bodyPr>
          <a:lstStyle/>
          <a:p>
            <a:r>
              <a:rPr lang="ru-RU" dirty="0" smtClean="0"/>
              <a:t>УПРАВЛЕНЕ ФНС РОССИИ ПО РЕСПУБЛИКЕ ХАКАСИЯ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CB4423E-5ED2-3369-8EBD-01328D66D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24312" y="3812478"/>
            <a:ext cx="8697191" cy="5453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r>
              <a:rPr lang="ru-RU" sz="4000" b="1" dirty="0" smtClean="0"/>
              <a:t>Актуальные вопросы по налогу на добавленную стоимость</a:t>
            </a:r>
            <a:endParaRPr lang="ru-RU" sz="40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9A19BA4-DDD9-0A4A-2791-7E08B88A4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6132" y="5715376"/>
            <a:ext cx="5049982" cy="365125"/>
          </a:xfrm>
        </p:spPr>
        <p:txBody>
          <a:bodyPr/>
          <a:lstStyle/>
          <a:p>
            <a:r>
              <a:rPr lang="ru-RU" dirty="0" smtClean="0"/>
              <a:t>Королева </a:t>
            </a:r>
            <a:r>
              <a:rPr lang="ru-RU" dirty="0"/>
              <a:t>Т</a:t>
            </a:r>
            <a:r>
              <a:rPr lang="ru-RU" dirty="0" smtClean="0"/>
              <a:t>атьяна Юрьевна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FF8F61FE-5744-27B7-BF0D-4B956C9F0D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6132" y="5994120"/>
            <a:ext cx="5049983" cy="740428"/>
          </a:xfrm>
        </p:spPr>
        <p:txBody>
          <a:bodyPr>
            <a:normAutofit fontScale="25000" lnSpcReduction="20000"/>
          </a:bodyPr>
          <a:lstStyle/>
          <a:p>
            <a:endParaRPr lang="ru-RU" sz="400" dirty="0" smtClean="0"/>
          </a:p>
          <a:p>
            <a:r>
              <a:rPr lang="ru-RU" sz="5600" dirty="0" smtClean="0"/>
              <a:t>Заместитель начальника </a:t>
            </a:r>
            <a:r>
              <a:rPr lang="ru-RU" sz="5600" dirty="0"/>
              <a:t>отдела </a:t>
            </a:r>
            <a:r>
              <a:rPr lang="ru-RU" sz="5600" dirty="0" smtClean="0"/>
              <a:t>камерального контроля НДС </a:t>
            </a:r>
            <a:r>
              <a:rPr lang="ru-RU" sz="5600" dirty="0"/>
              <a:t>УФНС России по </a:t>
            </a:r>
            <a:r>
              <a:rPr lang="ru-RU" sz="5600" dirty="0" smtClean="0"/>
              <a:t>Республике Хакасия</a:t>
            </a:r>
          </a:p>
          <a:p>
            <a:r>
              <a:rPr lang="ru-RU" sz="4300" dirty="0" smtClean="0"/>
              <a:t>Телефакс: (83902)24-84-05 (добавочный 2701)</a:t>
            </a:r>
            <a:endParaRPr lang="ru-RU" sz="43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8E6246-152C-5E46-74F4-868F5AC52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638" y="1488623"/>
            <a:ext cx="908540" cy="10383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35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26572" y="1239225"/>
            <a:ext cx="11332029" cy="939800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26571" y="184036"/>
            <a:ext cx="9949543" cy="1055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253775"/>
                </a:solidFill>
                <a:latin typeface="Montserrat SemiBold" pitchFamily="2" charset="0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Налоговая декларация по НДС </a:t>
            </a:r>
            <a:endParaRPr lang="ru-RU" b="1" dirty="0"/>
          </a:p>
        </p:txBody>
      </p:sp>
      <p:sp>
        <p:nvSpPr>
          <p:cNvPr id="9" name="Подзаголовок 3"/>
          <p:cNvSpPr txBox="1">
            <a:spLocks/>
          </p:cNvSpPr>
          <p:nvPr/>
        </p:nvSpPr>
        <p:spPr>
          <a:xfrm>
            <a:off x="536119" y="1450233"/>
            <a:ext cx="10912929" cy="856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/>
              <a:t>Форма налоговой декларации утверждена Приказом ФНС России от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18.12.2025 №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ЕД-7-3/1227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 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745671" y="2375320"/>
            <a:ext cx="4657602" cy="1057835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СРОК </a:t>
            </a:r>
            <a:r>
              <a:rPr lang="ru-RU" b="1" dirty="0" smtClean="0">
                <a:solidFill>
                  <a:schemeClr val="tx2"/>
                </a:solidFill>
              </a:rPr>
              <a:t>ПРЕДОСТАВЛЕНИЯ -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25-го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числа месяца, следующего за этим кварталом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835535" y="2348263"/>
            <a:ext cx="5570617" cy="1084892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СРОК УПЛАТЫ -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 итогам каждого налогового периода (квартала) тремя равными частями: не позднее 28-го числа каждого из трех месяцев следующего квартала</a:t>
            </a:r>
          </a:p>
          <a:p>
            <a:pPr algn="ctr"/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92586" y="3509779"/>
            <a:ext cx="5557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latin typeface="Times New Roman" panose="02020603050405020304" pitchFamily="18" charset="0"/>
              </a:rPr>
              <a:t>за </a:t>
            </a:r>
            <a:r>
              <a:rPr lang="ru-RU" sz="1600" i="1" dirty="0">
                <a:latin typeface="Times New Roman" panose="02020603050405020304" pitchFamily="18" charset="0"/>
              </a:rPr>
              <a:t>I квартал - не позднее 28 апреля, 28 мая и 29 июня 2026 г</a:t>
            </a:r>
            <a:r>
              <a:rPr lang="ru-RU" sz="1600" i="1" dirty="0" smtClean="0">
                <a:latin typeface="Times New Roman" panose="02020603050405020304" pitchFamily="18" charset="0"/>
              </a:rPr>
              <a:t>.</a:t>
            </a:r>
            <a:endParaRPr lang="ru-RU" sz="1600" i="1" dirty="0">
              <a:latin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9142" y="350977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i="1" dirty="0" smtClean="0">
                <a:latin typeface="Times New Roman" panose="02020603050405020304" pitchFamily="18" charset="0"/>
              </a:rPr>
              <a:t>за </a:t>
            </a:r>
            <a:r>
              <a:rPr lang="ru-RU" sz="1600" i="1" dirty="0">
                <a:latin typeface="Times New Roman" panose="02020603050405020304" pitchFamily="18" charset="0"/>
              </a:rPr>
              <a:t>1 квартал 2026 г. - 27.04.2026;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3705" y="6275728"/>
            <a:ext cx="504895" cy="523948"/>
          </a:xfrm>
          <a:prstGeom prst="rect">
            <a:avLst/>
          </a:prstGeom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457200" y="4225512"/>
            <a:ext cx="11201400" cy="2050215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и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предприниматели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ОСНО;</a:t>
            </a:r>
          </a:p>
          <a:p>
            <a:pPr algn="just"/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организации и индивидуальные предприниматели на УСН с доходами свыше 20 млн. рублей за 2025 год или если доходы в 2026 году превысили 20 млн. рублей;  </a:t>
            </a:r>
          </a:p>
          <a:p>
            <a:pPr algn="just"/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индивидуальные предприниматели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утратившие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01.01.2026 года право на применение ПСН и перешедшие на ОСНО или УСН;</a:t>
            </a:r>
          </a:p>
          <a:p>
            <a:pPr algn="just"/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индивидуальные предприниматели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выставили счёт-фактуру с выделенным НДС, даже если они не являются плательщиками НДС (например, освобождённые по ст. 145 НК РФ); </a:t>
            </a:r>
            <a:endParaRPr lang="ru-RU" sz="16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            иные лица, в случаях, предусмотренных законодательством о налогах и сборах.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дзаголовок 3"/>
          <p:cNvSpPr txBox="1">
            <a:spLocks/>
          </p:cNvSpPr>
          <p:nvPr/>
        </p:nvSpPr>
        <p:spPr>
          <a:xfrm>
            <a:off x="745671" y="3864958"/>
            <a:ext cx="10912929" cy="360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/>
              <a:t>Декларация за 1 квартал 2026 представляют: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94867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04"/>
            <a:ext cx="12192000" cy="6852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0527" y="6591284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4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«О внесении изменений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часть вторую Налогового кодекса Российской Федерации» от 25.04.2026 № 104-ФЗ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637605" y="1460920"/>
            <a:ext cx="7899566" cy="1149276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- 	при определении за 2025 год величины доходов, определяющих возможность применения освобождения от исчисления и уплаты НДС плательщиками, применяющими УСНО не учитываются также доходы в виде процентов, полученных по вкладам (остаткам на счетах) в банках, находящихся на территории Российской Федерации </a:t>
            </a:r>
            <a:r>
              <a:rPr lang="ru-RU" sz="1400" b="1" dirty="0" smtClean="0">
                <a:solidFill>
                  <a:schemeClr val="tx2"/>
                </a:solidFill>
              </a:rPr>
              <a:t>(абзац </a:t>
            </a:r>
            <a:r>
              <a:rPr lang="ru-RU" sz="1400" b="1" dirty="0">
                <a:solidFill>
                  <a:schemeClr val="tx2"/>
                </a:solidFill>
              </a:rPr>
              <a:t>8 пункта 1 статьи </a:t>
            </a:r>
            <a:r>
              <a:rPr lang="ru-RU" sz="1400" b="1" dirty="0" smtClean="0">
                <a:solidFill>
                  <a:schemeClr val="tx2"/>
                </a:solidFill>
              </a:rPr>
              <a:t>145 Кодекса). 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8711738" y="1453258"/>
            <a:ext cx="2169622" cy="1156938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С 01.04.2026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37605" y="3101298"/>
            <a:ext cx="7899566" cy="1149276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- 	</a:t>
            </a:r>
            <a:r>
              <a:rPr lang="ru-RU" sz="1400" b="1" dirty="0" smtClean="0">
                <a:solidFill>
                  <a:schemeClr val="tx2"/>
                </a:solidFill>
              </a:rPr>
              <a:t>освобождение </a:t>
            </a:r>
            <a:r>
              <a:rPr lang="ru-RU" sz="1400" b="1" dirty="0">
                <a:solidFill>
                  <a:schemeClr val="tx2"/>
                </a:solidFill>
              </a:rPr>
              <a:t>услуг общественного питания, если за 2025 год удельный вес доходов от реализации услуг общественного питания в общей сумме указанных доходов организации или индивидуального предпринимателя составил не менее 70 </a:t>
            </a:r>
            <a:r>
              <a:rPr lang="ru-RU" sz="1400" b="1" dirty="0" smtClean="0">
                <a:solidFill>
                  <a:schemeClr val="tx2"/>
                </a:solidFill>
              </a:rPr>
              <a:t>процентов. Только для плательщиков УСН и ПСН впервые ставших плательщиками НДС с 01.01.2026 в случае если их доход в 2025 году не превысил 60 млн. руб</a:t>
            </a:r>
            <a:r>
              <a:rPr lang="ru-RU" sz="1400" b="1" dirty="0">
                <a:solidFill>
                  <a:schemeClr val="tx2"/>
                </a:solidFill>
              </a:rPr>
              <a:t>. </a:t>
            </a:r>
            <a:r>
              <a:rPr lang="ru-RU" sz="1400" b="1" dirty="0" smtClean="0">
                <a:solidFill>
                  <a:schemeClr val="tx2"/>
                </a:solidFill>
              </a:rPr>
              <a:t>(абзац 12 подпункта </a:t>
            </a:r>
            <a:r>
              <a:rPr lang="ru-RU" sz="1400" b="1" dirty="0">
                <a:solidFill>
                  <a:schemeClr val="tx2"/>
                </a:solidFill>
              </a:rPr>
              <a:t>38 пункта 3 статьи 149 </a:t>
            </a:r>
            <a:r>
              <a:rPr lang="ru-RU" sz="1400" b="1" dirty="0" smtClean="0">
                <a:solidFill>
                  <a:schemeClr val="tx2"/>
                </a:solidFill>
              </a:rPr>
              <a:t>Кодекса)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8711738" y="3079614"/>
            <a:ext cx="2169622" cy="1156938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С 01.04.2026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37605" y="4841429"/>
            <a:ext cx="7899566" cy="1149276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- 	</a:t>
            </a:r>
            <a:r>
              <a:rPr lang="ru-RU" sz="1400" b="1" dirty="0" smtClean="0">
                <a:solidFill>
                  <a:schemeClr val="tx2"/>
                </a:solidFill>
              </a:rPr>
              <a:t>применение вычетов индивидуальными предпринимателями, утратившими право на применение ПСН с 01.01.2026 года (пункт </a:t>
            </a:r>
            <a:r>
              <a:rPr lang="ru-RU" sz="1400" b="1" dirty="0">
                <a:solidFill>
                  <a:schemeClr val="tx2"/>
                </a:solidFill>
              </a:rPr>
              <a:t>7 статьи 346.45 </a:t>
            </a:r>
            <a:r>
              <a:rPr lang="ru-RU" sz="1400" b="1" dirty="0" smtClean="0">
                <a:solidFill>
                  <a:schemeClr val="tx2"/>
                </a:solidFill>
              </a:rPr>
              <a:t>Кодекса) 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8732520" y="4841429"/>
            <a:ext cx="2169622" cy="1156938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С 25.04.2026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3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927" y="6238839"/>
            <a:ext cx="504895" cy="523948"/>
          </a:xfrm>
          <a:prstGeom prst="rect">
            <a:avLst/>
          </a:prstGeom>
        </p:spPr>
      </p:pic>
      <p:sp>
        <p:nvSpPr>
          <p:cNvPr id="8" name="Содержимое 1"/>
          <p:cNvSpPr txBox="1">
            <a:spLocks/>
          </p:cNvSpPr>
          <p:nvPr/>
        </p:nvSpPr>
        <p:spPr>
          <a:xfrm>
            <a:off x="1119966" y="1710382"/>
            <a:ext cx="8561388" cy="5043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>
              <a:lnSpc>
                <a:spcPct val="80000"/>
              </a:lnSpc>
            </a:pPr>
            <a:r>
              <a:rPr lang="ru-RU" alt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2026 года электронный УПД стал основным формализованным документом для обмена через ЭДО.</a:t>
            </a:r>
          </a:p>
          <a:p>
            <a:pPr indent="457200" algn="just">
              <a:lnSpc>
                <a:spcPct val="80000"/>
              </a:lnSpc>
            </a:pPr>
            <a:r>
              <a:rPr lang="ru-RU" alt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УПД объединяет функции первичного учётного документа (товарной накладной или акта) и счёта-фактуры, может выполнять одну из трёх функций:</a:t>
            </a:r>
          </a:p>
          <a:p>
            <a:pPr indent="457200" algn="just">
              <a:lnSpc>
                <a:spcPct val="80000"/>
              </a:lnSpc>
            </a:pPr>
            <a:r>
              <a:rPr lang="ru-RU" alt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счёт-фактура; </a:t>
            </a:r>
          </a:p>
          <a:p>
            <a:pPr indent="457200" algn="just">
              <a:lnSpc>
                <a:spcPct val="80000"/>
              </a:lnSpc>
            </a:pPr>
            <a:r>
              <a:rPr lang="ru-RU" alt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первичный документ; </a:t>
            </a:r>
          </a:p>
          <a:p>
            <a:pPr indent="457200" algn="just">
              <a:lnSpc>
                <a:spcPct val="80000"/>
              </a:lnSpc>
            </a:pPr>
            <a:r>
              <a:rPr lang="ru-RU" alt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сочетание счёта-фактуры и первичного документа. </a:t>
            </a:r>
          </a:p>
          <a:p>
            <a:pPr indent="457200" algn="just">
              <a:lnSpc>
                <a:spcPct val="80000"/>
              </a:lnSpc>
            </a:pPr>
            <a:endParaRPr lang="ru-RU" altLang="ru-RU" sz="20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80000"/>
              </a:lnSpc>
            </a:pPr>
            <a:r>
              <a:rPr lang="ru-RU" alt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электронный УПД должны:</a:t>
            </a:r>
          </a:p>
          <a:p>
            <a:pPr indent="457200" algn="just">
              <a:lnSpc>
                <a:spcPct val="80000"/>
              </a:lnSpc>
            </a:pPr>
            <a:r>
              <a:rPr lang="ru-RU" alt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все организации и ИП, обменивающиеся УПД с контрагентами через ЭДО;</a:t>
            </a:r>
          </a:p>
          <a:p>
            <a:pPr indent="457200" algn="just">
              <a:lnSpc>
                <a:spcPct val="80000"/>
              </a:lnSpc>
            </a:pPr>
            <a:r>
              <a:rPr lang="ru-RU" alt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организации и предприниматели, работающие с маркированными и прослеживаемыми товарами — они обязаны обмениваться УПД только через ЭДО.</a:t>
            </a:r>
          </a:p>
          <a:p>
            <a:pPr indent="457200" algn="just">
              <a:lnSpc>
                <a:spcPct val="80000"/>
              </a:lnSpc>
            </a:pPr>
            <a:endParaRPr lang="ru-RU" altLang="ru-RU" sz="2300" dirty="0" smtClean="0"/>
          </a:p>
          <a:p>
            <a:pPr indent="457200" algn="just">
              <a:lnSpc>
                <a:spcPct val="80000"/>
              </a:lnSpc>
            </a:pPr>
            <a:endParaRPr lang="ru-RU" altLang="ru-RU" sz="2300" dirty="0" smtClean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100915" y="557582"/>
            <a:ext cx="8580439" cy="939800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42988" fontAlgn="base">
              <a:spcAft>
                <a:spcPct val="0"/>
              </a:spcAft>
            </a:pPr>
            <a:r>
              <a:rPr lang="ru-RU" altLang="ru-RU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на универсальный передаточный документ (УПД) для всех участников электронного документооборота (ЭДО)</a:t>
            </a:r>
          </a:p>
        </p:txBody>
      </p:sp>
    </p:spTree>
    <p:extLst>
      <p:ext uri="{BB962C8B-B14F-4D97-AF65-F5344CB8AC3E}">
        <p14:creationId xmlns:p14="http://schemas.microsoft.com/office/powerpoint/2010/main" val="2791329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96BA916-D53B-0E1F-22A7-623B62A4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DA4D234-647B-FC4B-A829-BB91086CB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3767255-9755-2D77-6ACE-D51C6B592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9DF6E3-428D-A6C8-0BCC-F96751AC3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90" y="1663581"/>
            <a:ext cx="1583317" cy="18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99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205</Words>
  <Application>Microsoft Office PowerPoint</Application>
  <PresentationFormat>Произвольный</PresentationFormat>
  <Paragraphs>46</Paragraphs>
  <Slides>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УПРАВЛЕНЕ ФНС РОССИИ ПО РЕСПУБЛИКЕ ХАКАСИЯ</vt:lpstr>
      <vt:lpstr>Презентация PowerPoint</vt:lpstr>
      <vt:lpstr>Презентация PowerPoint</vt:lpstr>
      <vt:lpstr>Федеральный закон «О внесении изменений в часть вторую Налогового кодекса Российской Федерации» от 25.04.2026 № 104-ФЗ </vt:lpstr>
      <vt:lpstr>Презентация PowerPoint</vt:lpstr>
      <vt:lpstr>ФЕДЕРАЛЬНАЯ НАЛОГОВАЯ СЛУЖБА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ФЕДЕРАЛЬНАЯ НАЛОГОВАЯ СЛУЖБА</dc:title>
  <dc:creator>Анастасия Гаврикова</dc:creator>
  <cp:lastModifiedBy>Королева Татьяна Юрьевна</cp:lastModifiedBy>
  <cp:revision>36</cp:revision>
  <dcterms:created xsi:type="dcterms:W3CDTF">2025-05-13T09:24:29Z</dcterms:created>
  <dcterms:modified xsi:type="dcterms:W3CDTF">2026-06-01T09:59:05Z</dcterms:modified>
</cp:coreProperties>
</file>